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17"/>
  </p:notesMasterIdLst>
  <p:sldIdLst>
    <p:sldId id="256" r:id="rId2"/>
    <p:sldId id="268" r:id="rId3"/>
    <p:sldId id="269" r:id="rId4"/>
    <p:sldId id="271" r:id="rId5"/>
    <p:sldId id="258" r:id="rId6"/>
    <p:sldId id="272" r:id="rId7"/>
    <p:sldId id="257" r:id="rId8"/>
    <p:sldId id="259" r:id="rId9"/>
    <p:sldId id="260" r:id="rId10"/>
    <p:sldId id="274" r:id="rId11"/>
    <p:sldId id="264" r:id="rId12"/>
    <p:sldId id="263" r:id="rId13"/>
    <p:sldId id="265" r:id="rId14"/>
    <p:sldId id="266" r:id="rId15"/>
    <p:sldId id="273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798913F-139F-CE43-BF4A-2427C97BE11C}">
          <p14:sldIdLst>
            <p14:sldId id="256"/>
            <p14:sldId id="268"/>
            <p14:sldId id="269"/>
            <p14:sldId id="271"/>
            <p14:sldId id="258"/>
            <p14:sldId id="272"/>
            <p14:sldId id="257"/>
            <p14:sldId id="259"/>
            <p14:sldId id="260"/>
            <p14:sldId id="274"/>
            <p14:sldId id="264"/>
            <p14:sldId id="263"/>
            <p14:sldId id="265"/>
            <p14:sldId id="266"/>
            <p14:sldId id="273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0" d="100"/>
          <a:sy n="100" d="100"/>
        </p:scale>
        <p:origin x="-10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606FDF-1126-9B40-9B00-C26560F47541}" type="datetimeFigureOut">
              <a:rPr lang="en-US" smtClean="0"/>
              <a:t>5/15/18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5FB007-79EF-4345-84B6-FC98068A4F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5611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Image from http://</a:t>
            </a:r>
            <a:r>
              <a:rPr lang="en-US" dirty="0" err="1" smtClean="0"/>
              <a:t>www.healthygreenkitchen.com</a:t>
            </a:r>
            <a:r>
              <a:rPr lang="en-US" dirty="0" smtClean="0"/>
              <a:t>/how-to-</a:t>
            </a:r>
            <a:r>
              <a:rPr lang="en-US" dirty="0" err="1" smtClean="0"/>
              <a:t>compost.html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5FB007-79EF-4345-84B6-FC98068A4F1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7104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5FB007-79EF-4345-84B6-FC98068A4F1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071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baseline="0" dirty="0" smtClean="0"/>
              <a:t>What would take 6 months to a year in natural conditions, can take as little as 2 weeks with enough volume and effort</a:t>
            </a:r>
          </a:p>
          <a:p>
            <a:pPr marL="0" indent="0">
              <a:buFontTx/>
              <a:buNone/>
            </a:pPr>
            <a:endParaRPr lang="en-US" baseline="0" dirty="0" smtClean="0"/>
          </a:p>
          <a:p>
            <a:pPr marL="0" indent="0">
              <a:buFontTx/>
              <a:buNone/>
            </a:pPr>
            <a:r>
              <a:rPr lang="en-US" baseline="0" dirty="0" smtClean="0"/>
              <a:t>Image sources:</a:t>
            </a:r>
          </a:p>
          <a:p>
            <a:pPr marL="171450" indent="-171450">
              <a:buFontTx/>
              <a:buChar char="-"/>
            </a:pPr>
            <a:r>
              <a:rPr lang="en-US" dirty="0" smtClean="0"/>
              <a:t>http://</a:t>
            </a:r>
            <a:r>
              <a:rPr lang="en-US" dirty="0" err="1" smtClean="0"/>
              <a:t>www.somersetwaste.gov.uk</a:t>
            </a:r>
            <a:r>
              <a:rPr lang="en-US" dirty="0" smtClean="0"/>
              <a:t>/</a:t>
            </a:r>
            <a:r>
              <a:rPr lang="en-US" dirty="0" err="1" smtClean="0"/>
              <a:t>wp</a:t>
            </a:r>
            <a:r>
              <a:rPr lang="en-US" dirty="0" smtClean="0"/>
              <a:t>-content/uploads/2012/01/Home_comp_tips_banner_edited-1.jpg</a:t>
            </a:r>
          </a:p>
          <a:p>
            <a:pPr marL="171450" indent="-171450">
              <a:buFontTx/>
              <a:buChar char="-"/>
            </a:pPr>
            <a:r>
              <a:rPr lang="en-US" dirty="0" smtClean="0"/>
              <a:t>https://</a:t>
            </a:r>
            <a:r>
              <a:rPr lang="en-US" dirty="0" err="1" smtClean="0"/>
              <a:t>www.biocycle.net</a:t>
            </a:r>
            <a:r>
              <a:rPr lang="en-US" dirty="0" smtClean="0"/>
              <a:t>/2012/07/17/composting-roundup-19/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5FB007-79EF-4345-84B6-FC98068A4F1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690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5FB007-79EF-4345-84B6-FC98068A4F1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2599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Sources: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https://</a:t>
            </a:r>
            <a:r>
              <a:rPr lang="en-US" sz="1200" dirty="0" err="1" smtClean="0"/>
              <a:t>www.statista.com</a:t>
            </a:r>
            <a:r>
              <a:rPr lang="en-US" sz="1200" dirty="0" smtClean="0"/>
              <a:t>/topics/2630/waste-management-in-the-united-states/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http://</a:t>
            </a:r>
            <a:r>
              <a:rPr lang="en-US" sz="1200" dirty="0" err="1" smtClean="0"/>
              <a:t>www.triplepundit.com</a:t>
            </a:r>
            <a:r>
              <a:rPr lang="en-US" sz="1200" dirty="0" smtClean="0"/>
              <a:t>/2014/10/food-waste-bigger-problem-think/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Image from http://</a:t>
            </a:r>
            <a:r>
              <a:rPr lang="en-US" dirty="0" err="1" smtClean="0"/>
              <a:t>greenactioncentre.ca</a:t>
            </a:r>
            <a:r>
              <a:rPr lang="en-US" dirty="0" smtClean="0"/>
              <a:t>/reduce-your-waste/why-should-</a:t>
            </a:r>
            <a:r>
              <a:rPr lang="en-US" dirty="0" err="1" smtClean="0"/>
              <a:t>i</a:t>
            </a:r>
            <a:r>
              <a:rPr lang="en-US" dirty="0" smtClean="0"/>
              <a:t>-compost/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5FB007-79EF-4345-84B6-FC98068A4F1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0233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Image source: http://</a:t>
            </a:r>
            <a:r>
              <a:rPr lang="en-US" dirty="0" err="1" smtClean="0"/>
              <a:t>greenactioncentre.ca</a:t>
            </a:r>
            <a:r>
              <a:rPr lang="en-US" dirty="0" smtClean="0"/>
              <a:t>/reduce-your-waste/why-should-</a:t>
            </a:r>
            <a:r>
              <a:rPr lang="en-US" dirty="0" err="1" smtClean="0"/>
              <a:t>i</a:t>
            </a:r>
            <a:r>
              <a:rPr lang="en-US" dirty="0" smtClean="0"/>
              <a:t>-compost/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5FB007-79EF-4345-84B6-FC98068A4F1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0233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baseline="0" dirty="0" smtClean="0"/>
              <a:t>In landfills, compost large amounts of Methane, </a:t>
            </a:r>
            <a:r>
              <a:rPr lang="en-US" baseline="0" dirty="0" smtClean="0"/>
              <a:t>a greenhouse gas that is 72 </a:t>
            </a:r>
            <a:r>
              <a:rPr lang="en-US" baseline="0" dirty="0" smtClean="0"/>
              <a:t>times more </a:t>
            </a:r>
            <a:r>
              <a:rPr lang="en-US" baseline="0" dirty="0" smtClean="0"/>
              <a:t>potent than CO2</a:t>
            </a:r>
            <a:endParaRPr lang="en-US" baseline="0" dirty="0" smtClean="0"/>
          </a:p>
          <a:p>
            <a:pPr marL="171450" indent="-171450">
              <a:buFontTx/>
              <a:buChar char="-"/>
            </a:pPr>
            <a:r>
              <a:rPr lang="en-US" baseline="0" dirty="0" smtClean="0"/>
              <a:t>Landfills account for 20% methane in US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Trash in landfills also leaks pollution into the water table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So if you combine this information with that in the last slide, there’s a lot of excess gas and pollution being created that doesn’t need to </a:t>
            </a:r>
            <a:r>
              <a:rPr lang="en-US" baseline="0" dirty="0" smtClean="0"/>
              <a:t>be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Sources: 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http</a:t>
            </a:r>
            <a:r>
              <a:rPr lang="en-US" baseline="0" dirty="0" smtClean="0"/>
              <a:t>://</a:t>
            </a:r>
            <a:r>
              <a:rPr lang="en-US" baseline="0" dirty="0" err="1" smtClean="0"/>
              <a:t>gazasia.com</a:t>
            </a:r>
            <a:r>
              <a:rPr lang="en-US" baseline="0" dirty="0" smtClean="0"/>
              <a:t>/biogas-source/landfill-sites-2</a:t>
            </a:r>
            <a:r>
              <a:rPr lang="en-US" baseline="0" dirty="0" smtClean="0"/>
              <a:t>/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https://</a:t>
            </a:r>
            <a:r>
              <a:rPr lang="en-US" baseline="0" dirty="0" err="1" smtClean="0"/>
              <a:t>ilsr.org</a:t>
            </a:r>
            <a:r>
              <a:rPr lang="en-US" baseline="0" dirty="0" smtClean="0"/>
              <a:t>/state-of-composting/</a:t>
            </a:r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5FB007-79EF-4345-84B6-FC98068A4F1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16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When </a:t>
            </a:r>
            <a:r>
              <a:rPr lang="en-US" dirty="0" smtClean="0"/>
              <a:t>you grow</a:t>
            </a:r>
            <a:r>
              <a:rPr lang="en-US" baseline="0" dirty="0" smtClean="0"/>
              <a:t> food, it takes nutrients out of the soil. </a:t>
            </a:r>
            <a:r>
              <a:rPr lang="en-US" baseline="0" dirty="0" smtClean="0"/>
              <a:t>If the food waste gets put in the trash, those nutrients never make it back into the food chain.</a:t>
            </a:r>
          </a:p>
          <a:p>
            <a:pPr marL="171450" indent="-171450">
              <a:buFontTx/>
              <a:buChar char="-"/>
            </a:pPr>
            <a:r>
              <a:rPr lang="en-US" dirty="0" smtClean="0"/>
              <a:t>With composting, instead </a:t>
            </a:r>
            <a:r>
              <a:rPr lang="en-US" dirty="0" smtClean="0"/>
              <a:t>of exporting </a:t>
            </a:r>
            <a:r>
              <a:rPr lang="en-US" dirty="0" smtClean="0"/>
              <a:t>nutrients</a:t>
            </a:r>
            <a:r>
              <a:rPr lang="en-US" baseline="0" dirty="0" smtClean="0"/>
              <a:t> </a:t>
            </a:r>
            <a:r>
              <a:rPr lang="en-US" baseline="0" dirty="0" smtClean="0"/>
              <a:t>and then having to import them again using </a:t>
            </a:r>
            <a:r>
              <a:rPr lang="en-US" baseline="0" dirty="0" smtClean="0"/>
              <a:t>fertilizers, we </a:t>
            </a:r>
            <a:r>
              <a:rPr lang="en-US" baseline="0" dirty="0" smtClean="0"/>
              <a:t>recycle them.</a:t>
            </a:r>
          </a:p>
          <a:p>
            <a:pPr marL="171450" indent="-171450">
              <a:buFontTx/>
              <a:buChar char="-"/>
            </a:pPr>
            <a:r>
              <a:rPr lang="en-US" dirty="0" smtClean="0"/>
              <a:t>Compost</a:t>
            </a:r>
            <a:r>
              <a:rPr lang="en-US" baseline="0" dirty="0" smtClean="0"/>
              <a:t> nutrients actually work better than chemical ones (less costly, better drainage, more constant food)</a:t>
            </a:r>
          </a:p>
          <a:p>
            <a:pPr marL="171450" indent="-171450">
              <a:buFontTx/>
              <a:buChar char="-"/>
            </a:pPr>
            <a:endParaRPr lang="en-US" baseline="0" dirty="0" smtClean="0"/>
          </a:p>
          <a:p>
            <a:pPr marL="0" indent="0">
              <a:buFontTx/>
              <a:buNone/>
            </a:pPr>
            <a:r>
              <a:rPr lang="en-US" baseline="0" dirty="0" smtClean="0"/>
              <a:t>Source: http://</a:t>
            </a:r>
            <a:r>
              <a:rPr lang="en-US" baseline="0" dirty="0" err="1" smtClean="0"/>
              <a:t>greenactioncentre.ca</a:t>
            </a:r>
            <a:r>
              <a:rPr lang="en-US" baseline="0" dirty="0" smtClean="0"/>
              <a:t>/reduce-your-waste/why-should-</a:t>
            </a:r>
            <a:r>
              <a:rPr lang="en-US" baseline="0" dirty="0" err="1" smtClean="0"/>
              <a:t>i</a:t>
            </a:r>
            <a:r>
              <a:rPr lang="en-US" baseline="0" dirty="0" smtClean="0"/>
              <a:t>-compost/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5FB007-79EF-4345-84B6-FC98068A4F1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3293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5FB007-79EF-4345-84B6-FC98068A4F1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2599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Source: http://</a:t>
            </a:r>
            <a:r>
              <a:rPr lang="en-US" dirty="0" err="1" smtClean="0"/>
              <a:t>www.blackbearcomposting.com</a:t>
            </a:r>
            <a:r>
              <a:rPr lang="en-US" dirty="0" smtClean="0"/>
              <a:t>/compostable-</a:t>
            </a:r>
            <a:r>
              <a:rPr lang="en-US" dirty="0" err="1" smtClean="0"/>
              <a:t>materials.php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5FB007-79EF-4345-84B6-FC98068A4F1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0819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Everyone please participate...let’s set an example!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5FB007-79EF-4345-84B6-FC98068A4F1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6165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79D0E-E5FE-D34B-A1F5-D8581A2E1471}" type="datetimeFigureOut">
              <a:rPr lang="en-US" smtClean="0"/>
              <a:t>5/15/18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09830-8B1F-6140-87C8-80C0B0E159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882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79D0E-E5FE-D34B-A1F5-D8581A2E1471}" type="datetimeFigureOut">
              <a:rPr lang="en-US" smtClean="0"/>
              <a:t>5/15/18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09830-8B1F-6140-87C8-80C0B0E159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652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79D0E-E5FE-D34B-A1F5-D8581A2E1471}" type="datetimeFigureOut">
              <a:rPr lang="en-US" smtClean="0"/>
              <a:t>5/15/18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09830-8B1F-6140-87C8-80C0B0E159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992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79D0E-E5FE-D34B-A1F5-D8581A2E1471}" type="datetimeFigureOut">
              <a:rPr lang="en-US" smtClean="0"/>
              <a:t>5/15/18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09830-8B1F-6140-87C8-80C0B0E159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912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79D0E-E5FE-D34B-A1F5-D8581A2E1471}" type="datetimeFigureOut">
              <a:rPr lang="en-US" smtClean="0"/>
              <a:t>5/15/18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09830-8B1F-6140-87C8-80C0B0E159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63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79D0E-E5FE-D34B-A1F5-D8581A2E1471}" type="datetimeFigureOut">
              <a:rPr lang="en-US" smtClean="0"/>
              <a:t>5/15/18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09830-8B1F-6140-87C8-80C0B0E159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607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79D0E-E5FE-D34B-A1F5-D8581A2E1471}" type="datetimeFigureOut">
              <a:rPr lang="en-US" smtClean="0"/>
              <a:t>5/15/18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09830-8B1F-6140-87C8-80C0B0E159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372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79D0E-E5FE-D34B-A1F5-D8581A2E1471}" type="datetimeFigureOut">
              <a:rPr lang="en-US" smtClean="0"/>
              <a:t>5/15/18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09830-8B1F-6140-87C8-80C0B0E159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0617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79D0E-E5FE-D34B-A1F5-D8581A2E1471}" type="datetimeFigureOut">
              <a:rPr lang="en-US" smtClean="0"/>
              <a:t>5/15/18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09830-8B1F-6140-87C8-80C0B0E159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1159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79D0E-E5FE-D34B-A1F5-D8581A2E1471}" type="datetimeFigureOut">
              <a:rPr lang="en-US" smtClean="0"/>
              <a:t>5/15/18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09830-8B1F-6140-87C8-80C0B0E159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0384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79D0E-E5FE-D34B-A1F5-D8581A2E1471}" type="datetimeFigureOut">
              <a:rPr lang="en-US" smtClean="0"/>
              <a:t>5/15/18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09830-8B1F-6140-87C8-80C0B0E159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672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E79D0E-E5FE-D34B-A1F5-D8581A2E1471}" type="datetimeFigureOut">
              <a:rPr lang="en-US" smtClean="0"/>
              <a:t>5/15/18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109830-8B1F-6140-87C8-80C0B0E159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567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4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make compost not wast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73528"/>
            <a:ext cx="9144000" cy="6084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5042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8000"/>
                </a:solidFill>
                <a:latin typeface="Calibri"/>
                <a:cs typeface="Calibri"/>
              </a:rPr>
              <a:t>What is composting?</a:t>
            </a:r>
            <a:endParaRPr lang="en-US" dirty="0">
              <a:solidFill>
                <a:srgbClr val="008000"/>
              </a:solidFill>
              <a:latin typeface="Calibri"/>
              <a:cs typeface="Calibri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Calibri"/>
                <a:cs typeface="Calibri"/>
              </a:rPr>
              <a:t>PART 1</a:t>
            </a:r>
            <a:endParaRPr lang="en-US" dirty="0">
              <a:solidFill>
                <a:schemeClr val="tx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42348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20450.large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10" t="3798" b="24493"/>
          <a:stretch/>
        </p:blipFill>
        <p:spPr>
          <a:xfrm>
            <a:off x="5248457" y="2381921"/>
            <a:ext cx="1317408" cy="8137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82284"/>
            <a:ext cx="8229600" cy="513168"/>
          </a:xfrm>
        </p:spPr>
        <p:txBody>
          <a:bodyPr>
            <a:normAutofit fontScale="90000"/>
          </a:bodyPr>
          <a:lstStyle/>
          <a:p>
            <a:r>
              <a:rPr lang="en-US" sz="4000" dirty="0" smtClean="0">
                <a:solidFill>
                  <a:srgbClr val="008000"/>
                </a:solidFill>
              </a:rPr>
              <a:t>Turning organic waste into soi</a:t>
            </a:r>
            <a:r>
              <a:rPr lang="en-US" sz="4000" dirty="0">
                <a:solidFill>
                  <a:srgbClr val="008000"/>
                </a:solidFill>
              </a:rPr>
              <a:t>l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4516577" y="3009224"/>
            <a:ext cx="31123" cy="208243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soilbnr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8382" y="5499109"/>
            <a:ext cx="1989987" cy="994994"/>
          </a:xfrm>
          <a:prstGeom prst="rect">
            <a:avLst/>
          </a:prstGeom>
        </p:spPr>
      </p:pic>
      <p:pic>
        <p:nvPicPr>
          <p:cNvPr id="8" name="Picture 7" descr="leaf-pile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7025" y="1571021"/>
            <a:ext cx="2187013" cy="1624638"/>
          </a:xfrm>
          <a:prstGeom prst="rect">
            <a:avLst/>
          </a:prstGeom>
        </p:spPr>
      </p:pic>
      <p:pic>
        <p:nvPicPr>
          <p:cNvPr id="3" name="Picture 2" descr="carrots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349938" y="2020459"/>
            <a:ext cx="1820604" cy="92172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947456" y="3635854"/>
            <a:ext cx="530891" cy="3693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AIR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535590" y="4392618"/>
            <a:ext cx="878384" cy="3693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WATER</a:t>
            </a:r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2576696" y="3775833"/>
            <a:ext cx="1796194" cy="24027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2576696" y="4288652"/>
            <a:ext cx="1796194" cy="23090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16" name="Title 1"/>
          <p:cNvSpPr txBox="1">
            <a:spLocks/>
          </p:cNvSpPr>
          <p:nvPr/>
        </p:nvSpPr>
        <p:spPr>
          <a:xfrm>
            <a:off x="477977" y="121831"/>
            <a:ext cx="8229600" cy="6604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Composting is...</a:t>
            </a:r>
            <a:endParaRPr lang="en-US" sz="3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92936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23900"/>
            <a:ext cx="8229600" cy="8382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008000"/>
                </a:solidFill>
              </a:rPr>
              <a:t>Taking a natural process and speeding it up</a:t>
            </a:r>
            <a:endParaRPr lang="en-US" sz="3200" dirty="0">
              <a:solidFill>
                <a:srgbClr val="008000"/>
              </a:solidFill>
            </a:endParaRPr>
          </a:p>
        </p:txBody>
      </p:sp>
      <p:pic>
        <p:nvPicPr>
          <p:cNvPr id="5" name="Content Placeholder 4" descr="Home_comp_tips_banner_edited-1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332" b="-12332"/>
          <a:stretch>
            <a:fillRect/>
          </a:stretch>
        </p:blipFill>
        <p:spPr>
          <a:xfrm>
            <a:off x="308900" y="2805329"/>
            <a:ext cx="4839427" cy="2661499"/>
          </a:xfrm>
        </p:spPr>
      </p:pic>
      <p:pic>
        <p:nvPicPr>
          <p:cNvPr id="6" name="Picture 5" descr="commercial composting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5119" y="1932014"/>
            <a:ext cx="3112373" cy="4316745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77977" y="121831"/>
            <a:ext cx="8229600" cy="6604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Composting is...</a:t>
            </a:r>
            <a:endParaRPr lang="en-US" sz="3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35178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8000"/>
                </a:solidFill>
              </a:rPr>
              <a:t>Why compost?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Part 2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37974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50404"/>
            <a:ext cx="8229600" cy="937045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We have a waste problem in the U.S.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86869" y="2109749"/>
            <a:ext cx="6978843" cy="3539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800" dirty="0" smtClean="0"/>
              <a:t>The average </a:t>
            </a:r>
            <a:r>
              <a:rPr lang="en-US" sz="2800" dirty="0"/>
              <a:t>A</a:t>
            </a:r>
            <a:r>
              <a:rPr lang="en-US" sz="2800" dirty="0" smtClean="0"/>
              <a:t>merican sends nearly </a:t>
            </a:r>
            <a:r>
              <a:rPr lang="en-US" sz="2800" b="1" dirty="0" smtClean="0"/>
              <a:t>1 ton of waste </a:t>
            </a:r>
            <a:r>
              <a:rPr lang="en-US" sz="2800" dirty="0" smtClean="0"/>
              <a:t>to the landfill each year</a:t>
            </a:r>
          </a:p>
          <a:p>
            <a:pPr marL="285750" indent="-285750">
              <a:buFont typeface="Arial"/>
              <a:buChar char="•"/>
            </a:pPr>
            <a:r>
              <a:rPr lang="en-US" sz="2800" dirty="0" smtClean="0"/>
              <a:t>About </a:t>
            </a:r>
            <a:r>
              <a:rPr lang="en-US" sz="2800" b="1" dirty="0" smtClean="0"/>
              <a:t>40% of all food</a:t>
            </a:r>
            <a:r>
              <a:rPr lang="en-US" sz="2800" dirty="0" smtClean="0"/>
              <a:t> produced in the US is </a:t>
            </a:r>
            <a:r>
              <a:rPr lang="en-US" sz="2800" b="1" dirty="0" smtClean="0"/>
              <a:t>never eaten </a:t>
            </a:r>
            <a:endParaRPr lang="en-US" sz="2800" b="1" dirty="0"/>
          </a:p>
          <a:p>
            <a:pPr marL="285750" indent="-285750">
              <a:buFont typeface="Arial"/>
              <a:buChar char="•"/>
            </a:pPr>
            <a:r>
              <a:rPr lang="en-US" sz="2800" dirty="0" smtClean="0"/>
              <a:t>This means that </a:t>
            </a:r>
            <a:r>
              <a:rPr lang="en-US" sz="2800" b="1" dirty="0" smtClean="0"/>
              <a:t>20% of our land, 4% of our energy, and 25% of our water</a:t>
            </a:r>
            <a:r>
              <a:rPr lang="en-US" sz="2800" dirty="0" smtClean="0"/>
              <a:t> is used to produce food that ends up being thrown out</a:t>
            </a:r>
          </a:p>
          <a:p>
            <a:endParaRPr lang="en-US" sz="28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77977" y="121831"/>
            <a:ext cx="8229600" cy="6604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Why Compost?</a:t>
            </a:r>
            <a:endParaRPr lang="en-US" sz="3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89698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"/>
            <a:ext cx="8229600" cy="1236845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Why Compost?</a:t>
            </a:r>
            <a:b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 smtClean="0">
                <a:solidFill>
                  <a:srgbClr val="008000"/>
                </a:solidFill>
              </a:rPr>
              <a:t>Composting Means Less waste in landfills</a:t>
            </a:r>
            <a:endParaRPr lang="en-US" sz="3200" dirty="0">
              <a:solidFill>
                <a:srgbClr val="008000"/>
              </a:solidFill>
            </a:endParaRPr>
          </a:p>
        </p:txBody>
      </p:sp>
      <p:pic>
        <p:nvPicPr>
          <p:cNvPr id="4" name="Picture 3" descr="Composition-of-residential-waste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8980" y="1452745"/>
            <a:ext cx="4048458" cy="519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1254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5300"/>
            <a:ext cx="8229600" cy="1759700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Why Compost</a:t>
            </a:r>
            <a:r>
              <a:rPr lang="en-US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?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3200" dirty="0" smtClean="0">
                <a:solidFill>
                  <a:srgbClr val="008000"/>
                </a:solidFill>
              </a:rPr>
              <a:t>Composting helps slow climate change and reduces pollution</a:t>
            </a:r>
            <a:endParaRPr lang="en-US" sz="3200" dirty="0">
              <a:solidFill>
                <a:srgbClr val="008000"/>
              </a:solidFill>
            </a:endParaRPr>
          </a:p>
        </p:txBody>
      </p:sp>
      <p:pic>
        <p:nvPicPr>
          <p:cNvPr id="4" name="Content Placeholder 3" descr="Danger_of_landfill_sites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8756" r="-38756"/>
          <a:stretch>
            <a:fillRect/>
          </a:stretch>
        </p:blipFill>
        <p:spPr>
          <a:xfrm>
            <a:off x="457200" y="1905000"/>
            <a:ext cx="8229600" cy="4525963"/>
          </a:xfrm>
        </p:spPr>
      </p:pic>
    </p:spTree>
    <p:extLst>
      <p:ext uri="{BB962C8B-B14F-4D97-AF65-F5344CB8AC3E}">
        <p14:creationId xmlns:p14="http://schemas.microsoft.com/office/powerpoint/2010/main" val="24198969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Why Compost?</a:t>
            </a:r>
            <a:b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 smtClean="0">
                <a:solidFill>
                  <a:srgbClr val="008000"/>
                </a:solidFill>
              </a:rPr>
              <a:t>Composting turns food waste back into food</a:t>
            </a:r>
            <a:endParaRPr lang="en-US" sz="3200" dirty="0">
              <a:solidFill>
                <a:srgbClr val="008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600200"/>
            <a:ext cx="4714008" cy="452596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b="1" dirty="0" smtClean="0"/>
              <a:t>Compost makes for healthier plants:</a:t>
            </a:r>
          </a:p>
          <a:p>
            <a:r>
              <a:rPr lang="en-US" dirty="0" smtClean="0"/>
              <a:t>Drains better, retains water better</a:t>
            </a:r>
          </a:p>
          <a:p>
            <a:r>
              <a:rPr lang="en-US" dirty="0" smtClean="0"/>
              <a:t>Has the nutrients that plants need in a “slow-release” form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b="1" dirty="0" smtClean="0"/>
              <a:t>And a healthier community:</a:t>
            </a:r>
          </a:p>
          <a:p>
            <a:r>
              <a:rPr lang="en-US" dirty="0" smtClean="0"/>
              <a:t>Keeps nutrients local, reducing the need for chemical fertilizers (which cost money and cause pollution)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compost_cycl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2304" y="1783271"/>
            <a:ext cx="381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3439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8000"/>
                </a:solidFill>
              </a:rPr>
              <a:t>Composting with black bear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Part </a:t>
            </a:r>
            <a:r>
              <a:rPr lang="en-US" dirty="0" smtClean="0">
                <a:solidFill>
                  <a:schemeClr val="tx1"/>
                </a:solidFill>
              </a:rPr>
              <a:t>3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Content Placeholder 3" descr="black bear bi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892" r="-40892"/>
          <a:stretch>
            <a:fillRect/>
          </a:stretch>
        </p:blipFill>
        <p:spPr>
          <a:xfrm>
            <a:off x="1727120" y="1052656"/>
            <a:ext cx="5490928" cy="3020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744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8000"/>
                </a:solidFill>
              </a:rPr>
              <a:t>About </a:t>
            </a:r>
            <a:r>
              <a:rPr lang="en-US" dirty="0" smtClean="0">
                <a:solidFill>
                  <a:srgbClr val="008000"/>
                </a:solidFill>
              </a:rPr>
              <a:t>Black </a:t>
            </a:r>
            <a:r>
              <a:rPr lang="en-US" dirty="0" smtClean="0">
                <a:solidFill>
                  <a:srgbClr val="008000"/>
                </a:solidFill>
              </a:rPr>
              <a:t>B</a:t>
            </a:r>
            <a:r>
              <a:rPr lang="en-US" dirty="0" smtClean="0">
                <a:solidFill>
                  <a:srgbClr val="008000"/>
                </a:solidFill>
              </a:rPr>
              <a:t>ear Composting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Located on a 47 acre farm in Augusta County</a:t>
            </a:r>
          </a:p>
          <a:p>
            <a:r>
              <a:rPr lang="en-US" dirty="0" smtClean="0"/>
              <a:t>Founded in 2010</a:t>
            </a:r>
          </a:p>
          <a:p>
            <a:r>
              <a:rPr lang="en-US" dirty="0"/>
              <a:t>Already comes to Harrisonburg for compost pickup</a:t>
            </a:r>
          </a:p>
          <a:p>
            <a:endParaRPr lang="en-US" dirty="0"/>
          </a:p>
        </p:txBody>
      </p:sp>
      <p:pic>
        <p:nvPicPr>
          <p:cNvPr id="4" name="Picture 3" descr="blackbearlan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4229" y="3496555"/>
            <a:ext cx="4283598" cy="3212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1634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>
                <a:solidFill>
                  <a:schemeClr val="bg1">
                    <a:lumMod val="65000"/>
                  </a:schemeClr>
                </a:solidFill>
              </a:rPr>
              <a:t>Working with Black Bear means...</a:t>
            </a:r>
            <a:r>
              <a:rPr lang="en-US" sz="4000" dirty="0" smtClean="0">
                <a:solidFill>
                  <a:schemeClr val="bg1">
                    <a:lumMod val="65000"/>
                  </a:schemeClr>
                </a:solidFill>
              </a:rPr>
              <a:t/>
            </a:r>
            <a:br>
              <a:rPr lang="en-US" sz="4000" dirty="0" smtClean="0">
                <a:solidFill>
                  <a:schemeClr val="bg1">
                    <a:lumMod val="65000"/>
                  </a:schemeClr>
                </a:solidFill>
              </a:rPr>
            </a:br>
            <a:r>
              <a:rPr lang="en-US" dirty="0" smtClean="0">
                <a:solidFill>
                  <a:srgbClr val="008000"/>
                </a:solidFill>
              </a:rPr>
              <a:t>More </a:t>
            </a:r>
            <a:r>
              <a:rPr lang="en-US" dirty="0">
                <a:solidFill>
                  <a:srgbClr val="008000"/>
                </a:solidFill>
              </a:rPr>
              <a:t>C</a:t>
            </a:r>
            <a:r>
              <a:rPr lang="en-US" dirty="0" smtClean="0">
                <a:solidFill>
                  <a:srgbClr val="008000"/>
                </a:solidFill>
              </a:rPr>
              <a:t>omposting  </a:t>
            </a:r>
            <a:r>
              <a:rPr lang="en-US" dirty="0" smtClean="0">
                <a:solidFill>
                  <a:srgbClr val="008000"/>
                </a:solidFill>
              </a:rPr>
              <a:t>+  </a:t>
            </a:r>
            <a:r>
              <a:rPr lang="en-US" dirty="0" smtClean="0">
                <a:solidFill>
                  <a:srgbClr val="008000"/>
                </a:solidFill>
              </a:rPr>
              <a:t>Convenience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38140" y="1763684"/>
            <a:ext cx="3752558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ALL food – even oils and meats</a:t>
            </a:r>
          </a:p>
          <a:p>
            <a:pPr lvl="1"/>
            <a:r>
              <a:rPr lang="en-US" dirty="0" smtClean="0"/>
              <a:t>Leftovers from lunch!</a:t>
            </a:r>
          </a:p>
          <a:p>
            <a:r>
              <a:rPr lang="en-US" dirty="0" smtClean="0"/>
              <a:t>Soiled paper and cardboard</a:t>
            </a:r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5422904" y="1750573"/>
            <a:ext cx="326389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Gill Sans Light"/>
                <a:ea typeface="+mn-ea"/>
                <a:cs typeface="Gill Sans Ligh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Gill Sans Light"/>
                <a:ea typeface="+mn-ea"/>
                <a:cs typeface="Gill Sans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Gill Sans Light"/>
                <a:ea typeface="+mn-ea"/>
                <a:cs typeface="Gill Sans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Gill Sans Light"/>
                <a:ea typeface="+mn-ea"/>
                <a:cs typeface="Gill Sans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Gill Sans Light"/>
                <a:ea typeface="+mn-ea"/>
                <a:cs typeface="Gill Sans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Twice monthly curbside pickup</a:t>
            </a:r>
          </a:p>
          <a:p>
            <a:r>
              <a:rPr lang="en-US" dirty="0" smtClean="0"/>
              <a:t>Dedicated composting bin that is exchanged for a clean one each time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38855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8000"/>
                </a:solidFill>
              </a:rPr>
              <a:t>Compostable </a:t>
            </a:r>
            <a:r>
              <a:rPr lang="en-US" dirty="0" smtClean="0">
                <a:solidFill>
                  <a:srgbClr val="008000"/>
                </a:solidFill>
              </a:rPr>
              <a:t>Materials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All food </a:t>
            </a:r>
            <a:r>
              <a:rPr lang="en-US" dirty="0" smtClean="0"/>
              <a:t>-- veggies</a:t>
            </a:r>
            <a:r>
              <a:rPr lang="en-US" dirty="0"/>
              <a:t>, fruit, meat, oils (in small amounts), bones, </a:t>
            </a:r>
            <a:r>
              <a:rPr lang="en-US" dirty="0" err="1" smtClean="0"/>
              <a:t>etc</a:t>
            </a:r>
            <a:endParaRPr lang="en-US" dirty="0"/>
          </a:p>
          <a:p>
            <a:r>
              <a:rPr lang="en-US" dirty="0"/>
              <a:t>Paper Towels</a:t>
            </a:r>
          </a:p>
          <a:p>
            <a:r>
              <a:rPr lang="en-US" dirty="0"/>
              <a:t>Uncoated Paper*</a:t>
            </a:r>
          </a:p>
          <a:p>
            <a:r>
              <a:rPr lang="en-US" dirty="0"/>
              <a:t>Uncoated Cardboard*</a:t>
            </a:r>
          </a:p>
          <a:p>
            <a:r>
              <a:rPr lang="en-US" dirty="0" smtClean="0"/>
              <a:t>Newspapers*</a:t>
            </a:r>
            <a:endParaRPr lang="en-US" dirty="0"/>
          </a:p>
          <a:p>
            <a:r>
              <a:rPr lang="en-US" dirty="0"/>
              <a:t>Yard trimmings (grass, leaves, wood, mulch)</a:t>
            </a:r>
          </a:p>
          <a:p>
            <a:r>
              <a:rPr lang="en-US" dirty="0" smtClean="0"/>
              <a:t>Toilet </a:t>
            </a:r>
            <a:r>
              <a:rPr lang="en-US" dirty="0"/>
              <a:t>paper and </a:t>
            </a:r>
            <a:r>
              <a:rPr lang="en-US" dirty="0" smtClean="0"/>
              <a:t>cardboard </a:t>
            </a:r>
            <a:r>
              <a:rPr lang="en-US" dirty="0"/>
              <a:t>rolls </a:t>
            </a:r>
          </a:p>
          <a:p>
            <a:r>
              <a:rPr lang="en-US" dirty="0" smtClean="0"/>
              <a:t>Pet </a:t>
            </a:r>
            <a:r>
              <a:rPr lang="en-US" dirty="0"/>
              <a:t>waste (if placed in compostable bag)</a:t>
            </a:r>
          </a:p>
          <a:p>
            <a:r>
              <a:rPr lang="en-US" dirty="0" smtClean="0"/>
              <a:t>Compostable </a:t>
            </a:r>
            <a:r>
              <a:rPr lang="en-US" dirty="0"/>
              <a:t>plastics with the BPI label: 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i="1" dirty="0" smtClean="0"/>
              <a:t>* Staples, tape, and other non-paper items should be removed</a:t>
            </a:r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4" name="Picture 3" descr="Macintosh HD:Users:rfobri1:Gravity Drive:Ros:composting:bpi_logo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6622" y="4975865"/>
            <a:ext cx="1275080" cy="5740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52615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8000"/>
                </a:solidFill>
              </a:rPr>
              <a:t>How </a:t>
            </a:r>
            <a:r>
              <a:rPr lang="en-US" smtClean="0">
                <a:solidFill>
                  <a:srgbClr val="008000"/>
                </a:solidFill>
              </a:rPr>
              <a:t>to </a:t>
            </a:r>
            <a:r>
              <a:rPr lang="en-US" smtClean="0">
                <a:solidFill>
                  <a:srgbClr val="008000"/>
                </a:solidFill>
              </a:rPr>
              <a:t>Compost </a:t>
            </a:r>
            <a:r>
              <a:rPr lang="en-US" dirty="0" smtClean="0">
                <a:solidFill>
                  <a:srgbClr val="008000"/>
                </a:solidFill>
              </a:rPr>
              <a:t>(SAMPLE SLIDE)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 smtClean="0"/>
              <a:t>Composting</a:t>
            </a:r>
          </a:p>
          <a:p>
            <a:r>
              <a:rPr lang="en-US" dirty="0" smtClean="0"/>
              <a:t>There will be compost bins in the kitchen and bathroom (they are on the way)</a:t>
            </a:r>
          </a:p>
          <a:p>
            <a:r>
              <a:rPr lang="en-US" dirty="0" smtClean="0"/>
              <a:t>I’ll be working with Black Bear to get signs made so we know exactly what can be composted and what can’t</a:t>
            </a:r>
          </a:p>
          <a:p>
            <a:r>
              <a:rPr lang="en-US" dirty="0" smtClean="0"/>
              <a:t>Important </a:t>
            </a:r>
            <a:r>
              <a:rPr lang="en-US" dirty="0"/>
              <a:t>not to put trash in the compost bins – it makes the compost </a:t>
            </a:r>
            <a:r>
              <a:rPr lang="en-US" dirty="0" smtClean="0"/>
              <a:t>unusable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Emptying compost</a:t>
            </a:r>
          </a:p>
          <a:p>
            <a:r>
              <a:rPr lang="en-US" dirty="0" smtClean="0"/>
              <a:t>When full, bags get emptied into the big black bear bin in the storage shed</a:t>
            </a:r>
          </a:p>
          <a:p>
            <a:r>
              <a:rPr lang="en-US" dirty="0" smtClean="0"/>
              <a:t>Black Bear will pick up bin every other week and drop off a clean one</a:t>
            </a:r>
          </a:p>
          <a:p>
            <a:r>
              <a:rPr lang="en-US" dirty="0"/>
              <a:t>Be sure to use compostable bags in the kitchen and bathroom compost bins</a:t>
            </a:r>
            <a:r>
              <a:rPr lang="en-US" dirty="0" smtClean="0"/>
              <a:t>!</a:t>
            </a:r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316790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52108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1601</TotalTime>
  <Words>814</Words>
  <Application>Microsoft Macintosh PowerPoint</Application>
  <PresentationFormat>On-screen Show (4:3)</PresentationFormat>
  <Paragraphs>99</Paragraphs>
  <Slides>15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What is composting?</vt:lpstr>
      <vt:lpstr>Turning organic waste into soil</vt:lpstr>
      <vt:lpstr>Taking a natural process and speeding it up</vt:lpstr>
      <vt:lpstr>Why compost?</vt:lpstr>
      <vt:lpstr>We have a waste problem in the U.S.</vt:lpstr>
      <vt:lpstr>Why Compost? Composting Means Less waste in landfills</vt:lpstr>
      <vt:lpstr>Why Compost? Composting helps slow climate change and reduces pollution</vt:lpstr>
      <vt:lpstr>Why Compost? Composting turns food waste back into food</vt:lpstr>
      <vt:lpstr>Composting with black bear</vt:lpstr>
      <vt:lpstr>About Black Bear Composting</vt:lpstr>
      <vt:lpstr>Working with Black Bear means... More Composting  +  Convenience</vt:lpstr>
      <vt:lpstr>Compostable Materials</vt:lpstr>
      <vt:lpstr>How to Compost (SAMPLE SLIDE)</vt:lpstr>
      <vt:lpstr>Questions?</vt:lpstr>
    </vt:vector>
  </TitlesOfParts>
  <Company>Treetop Creative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Composting at Gravity!</dc:title>
  <dc:creator>Rosalind O'Brien</dc:creator>
  <cp:lastModifiedBy>Rosalind O'Brien</cp:lastModifiedBy>
  <cp:revision>35</cp:revision>
  <dcterms:created xsi:type="dcterms:W3CDTF">2016-09-07T16:36:31Z</dcterms:created>
  <dcterms:modified xsi:type="dcterms:W3CDTF">2018-05-15T20:57:22Z</dcterms:modified>
</cp:coreProperties>
</file>